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6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1/6/2010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1/6/2010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1/6/2010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1/6/2010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B4B15-EA64-442A-978F-A25A064CE72F}" type="datetimeFigureOut">
              <a:rPr lang="en-US" smtClean="0"/>
              <a:pPr/>
              <a:t>1/6/2010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05801" y="175729"/>
            <a:ext cx="392993" cy="6148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z="1600" spc="1000" dirty="0" smtClean="0">
                <a:solidFill>
                  <a:srgbClr val="000000"/>
                </a:solidFill>
                <a:latin typeface="Arial Black" pitchFamily="34" charset="0"/>
              </a:rPr>
              <a:t>2 CORINTHIANS</a:t>
            </a:r>
            <a:endParaRPr lang="en-US" sz="1600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05801" y="175729"/>
            <a:ext cx="392993" cy="6148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z="1600" spc="1000" dirty="0" smtClean="0">
                <a:solidFill>
                  <a:srgbClr val="000000"/>
                </a:solidFill>
                <a:latin typeface="Arial Black" pitchFamily="34" charset="0"/>
              </a:rPr>
              <a:t>2 CORINTHIANS</a:t>
            </a:r>
            <a:endParaRPr lang="en-US" sz="1600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Arrow Connector 7"/>
          <p:cNvCxnSpPr/>
          <p:nvPr/>
        </p:nvCxnSpPr>
        <p:spPr>
          <a:xfrm flipV="1">
            <a:off x="2819400" y="2362200"/>
            <a:ext cx="990600" cy="7620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6" idx="0"/>
          </p:cNvCxnSpPr>
          <p:nvPr/>
        </p:nvCxnSpPr>
        <p:spPr>
          <a:xfrm rot="5400000" flipH="1" flipV="1">
            <a:off x="484216" y="3075016"/>
            <a:ext cx="1981189" cy="55558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5" idx="2"/>
          </p:cNvCxnSpPr>
          <p:nvPr/>
        </p:nvCxnSpPr>
        <p:spPr>
          <a:xfrm rot="16200000" flipH="1">
            <a:off x="4223698" y="1099498"/>
            <a:ext cx="353704" cy="4953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7" idx="2"/>
          </p:cNvCxnSpPr>
          <p:nvPr/>
        </p:nvCxnSpPr>
        <p:spPr>
          <a:xfrm rot="16200000" flipH="1">
            <a:off x="2275508" y="980108"/>
            <a:ext cx="363884" cy="7239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4" idx="0"/>
          </p:cNvCxnSpPr>
          <p:nvPr/>
        </p:nvCxnSpPr>
        <p:spPr>
          <a:xfrm rot="5400000" flipH="1" flipV="1">
            <a:off x="2762251" y="2762249"/>
            <a:ext cx="1981200" cy="118110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20720" y="4343400"/>
            <a:ext cx="1752600" cy="95410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Paul arrives at Corinth and founds church</a:t>
            </a:r>
          </a:p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(Acts 18.1)</a:t>
            </a:r>
            <a:endParaRPr lang="en-US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66800" y="636896"/>
            <a:ext cx="2057400" cy="52322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Leaves Corinth for Ephesus (Acts 18.18)</a:t>
            </a:r>
            <a:endParaRPr lang="en-US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57200" y="1618617"/>
            <a:ext cx="7772400" cy="685800"/>
            <a:chOff x="457200" y="1618617"/>
            <a:chExt cx="7772400" cy="685800"/>
          </a:xfrm>
        </p:grpSpPr>
        <p:grpSp>
          <p:nvGrpSpPr>
            <p:cNvPr id="19" name="Group 6"/>
            <p:cNvGrpSpPr/>
            <p:nvPr/>
          </p:nvGrpSpPr>
          <p:grpSpPr>
            <a:xfrm>
              <a:off x="457200" y="1618617"/>
              <a:ext cx="7772400" cy="685800"/>
              <a:chOff x="457200" y="2743200"/>
              <a:chExt cx="8305800" cy="685800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457200" y="2743200"/>
                <a:ext cx="8305800" cy="685800"/>
              </a:xfrm>
              <a:prstGeom prst="rect">
                <a:avLst/>
              </a:prstGeom>
              <a:solidFill>
                <a:srgbClr val="FFCC00">
                  <a:alpha val="74902"/>
                </a:srgbClr>
              </a:solidFill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 rot="5400000">
                <a:off x="1028700" y="3086100"/>
                <a:ext cx="685800" cy="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9"/>
              <p:cNvCxnSpPr/>
              <p:nvPr/>
            </p:nvCxnSpPr>
            <p:spPr>
              <a:xfrm rot="5400000">
                <a:off x="1943100" y="3086100"/>
                <a:ext cx="685800" cy="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5400000">
                <a:off x="2857500" y="3086100"/>
                <a:ext cx="685800" cy="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5400000">
                <a:off x="3771900" y="3086100"/>
                <a:ext cx="685800" cy="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4686300" y="3086100"/>
                <a:ext cx="685800" cy="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5600700" y="3086100"/>
                <a:ext cx="685800" cy="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>
                <a:off x="6515100" y="3086100"/>
                <a:ext cx="685800" cy="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>
                <a:off x="7429500" y="3086100"/>
                <a:ext cx="685800" cy="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TextBox 19"/>
            <p:cNvSpPr txBox="1"/>
            <p:nvPr/>
          </p:nvSpPr>
          <p:spPr>
            <a:xfrm>
              <a:off x="821253" y="1758729"/>
              <a:ext cx="958643" cy="400110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effectLst>
                    <a:outerShdw blurRad="101600" dist="76200" dir="1800000" algn="tl" rotWithShape="0">
                      <a:srgbClr val="602E04">
                        <a:alpha val="88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AD51</a:t>
              </a:r>
              <a:endParaRPr lang="en-US" sz="2000" b="1" dirty="0">
                <a:solidFill>
                  <a:schemeClr val="bg1"/>
                </a:solidFill>
                <a:effectLst>
                  <a:outerShdw blurRad="101600" dist="76200" dir="1800000" algn="tl" rotWithShape="0">
                    <a:srgbClr val="602E04">
                      <a:alpha val="88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552245" y="1752600"/>
              <a:ext cx="958643" cy="400110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effectLst>
                    <a:outerShdw blurRad="101600" dist="76200" dir="1800000" algn="tl" rotWithShape="0">
                      <a:srgbClr val="602E04">
                        <a:alpha val="88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AD53</a:t>
              </a:r>
              <a:endParaRPr lang="en-US" sz="2000" b="1" dirty="0">
                <a:solidFill>
                  <a:schemeClr val="bg1"/>
                </a:solidFill>
                <a:effectLst>
                  <a:outerShdw blurRad="101600" dist="76200" dir="1800000" algn="tl" rotWithShape="0">
                    <a:srgbClr val="602E04">
                      <a:alpha val="88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267200" y="1752600"/>
              <a:ext cx="958643" cy="400110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effectLst>
                    <a:outerShdw blurRad="101600" dist="76200" dir="1800000" algn="tl" rotWithShape="0">
                      <a:srgbClr val="602E04">
                        <a:alpha val="88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AD55</a:t>
              </a:r>
              <a:endParaRPr lang="en-US" sz="2000" b="1" dirty="0">
                <a:solidFill>
                  <a:schemeClr val="bg1"/>
                </a:solidFill>
                <a:effectLst>
                  <a:outerShdw blurRad="101600" dist="76200" dir="1800000" algn="tl" rotWithShape="0">
                    <a:srgbClr val="602E04">
                      <a:alpha val="88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967597" y="1752600"/>
              <a:ext cx="958643" cy="400110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effectLst>
                    <a:outerShdw blurRad="101600" dist="76200" dir="1800000" algn="tl" rotWithShape="0">
                      <a:srgbClr val="602E04">
                        <a:alpha val="88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AD57</a:t>
              </a:r>
              <a:endParaRPr lang="en-US" sz="2000" b="1" dirty="0">
                <a:solidFill>
                  <a:schemeClr val="bg1"/>
                </a:solidFill>
                <a:effectLst>
                  <a:outerShdw blurRad="101600" dist="76200" dir="1800000" algn="tl" rotWithShape="0">
                    <a:srgbClr val="602E04">
                      <a:alpha val="88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1945944" y="3119749"/>
            <a:ext cx="1752600" cy="95410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Paul wrote 1</a:t>
            </a:r>
            <a:r>
              <a:rPr lang="en-US" sz="1400" b="1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st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letter (now lost) from Ephesus (1 Cor. 5.9)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209800" y="4343400"/>
            <a:ext cx="1905000" cy="160043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1400" b="1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st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letter being misunderstood, the church sends delegation to Paul w/ specific questions (1 Cor. 16:17)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276600" y="647076"/>
            <a:ext cx="1752600" cy="52322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Paul writes 1 Corinthians</a:t>
            </a:r>
            <a:endParaRPr lang="en-US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6" name="Straight Arrow Connector 35"/>
          <p:cNvCxnSpPr>
            <a:stCxn id="37" idx="2"/>
          </p:cNvCxnSpPr>
          <p:nvPr/>
        </p:nvCxnSpPr>
        <p:spPr>
          <a:xfrm rot="16200000" flipH="1">
            <a:off x="5881360" y="1309360"/>
            <a:ext cx="363884" cy="6539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154304" y="636896"/>
            <a:ext cx="1752600" cy="52322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Paul writes 2 Corinthians</a:t>
            </a:r>
            <a:endParaRPr lang="en-US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8" name="Straight Arrow Connector 37"/>
          <p:cNvCxnSpPr>
            <a:stCxn id="41" idx="0"/>
          </p:cNvCxnSpPr>
          <p:nvPr/>
        </p:nvCxnSpPr>
        <p:spPr>
          <a:xfrm rot="16200000" flipV="1">
            <a:off x="5200650" y="2647950"/>
            <a:ext cx="762000" cy="1905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40" idx="0"/>
          </p:cNvCxnSpPr>
          <p:nvPr/>
        </p:nvCxnSpPr>
        <p:spPr>
          <a:xfrm rot="16200000" flipV="1">
            <a:off x="4148633" y="3174527"/>
            <a:ext cx="1973240" cy="36450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365006" y="4343400"/>
            <a:ext cx="1905000" cy="52322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Paul's "hasty" visit (2 Cor. 2:1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800600" y="3124200"/>
            <a:ext cx="1752600" cy="73866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Paul's "sorrowful" letter (now lost) (2 Cor. 2:4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Paul’s “Corinthian Timeline”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305801" y="175729"/>
            <a:ext cx="392993" cy="6148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z="1600" spc="1000" dirty="0" smtClean="0">
                <a:solidFill>
                  <a:srgbClr val="000000"/>
                </a:solidFill>
                <a:latin typeface="Arial Black" pitchFamily="34" charset="0"/>
              </a:rPr>
              <a:t>2 CORINTHIANS</a:t>
            </a:r>
            <a:endParaRPr lang="en-US" sz="1600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00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4" dur="500" tmFilter="0,0; .5, 0; 1, 1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7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7" grpId="0" animBg="1"/>
      <p:bldP spid="37" grpId="1" animBg="1"/>
      <p:bldP spid="40" grpId="0" animBg="1"/>
      <p:bldP spid="40" grpId="1" animBg="1"/>
      <p:bldP spid="41" grpId="0" animBg="1"/>
      <p:bldP spid="4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1 – 7 </a:t>
            </a:r>
            <a:r>
              <a:rPr lang="en-US" sz="3200" dirty="0" smtClean="0"/>
              <a:t>~ Defense of his ministry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1219200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8 – 9 </a:t>
            </a:r>
            <a:r>
              <a:rPr lang="en-US" sz="3200" dirty="0" smtClean="0"/>
              <a:t>~ Collection for Jerusalem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392993" cy="6148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z="1600" spc="1000" dirty="0" smtClean="0">
                <a:solidFill>
                  <a:srgbClr val="000000"/>
                </a:solidFill>
                <a:latin typeface="Arial Black" pitchFamily="34" charset="0"/>
              </a:rPr>
              <a:t>2 CORINTHIANS</a:t>
            </a:r>
            <a:endParaRPr lang="en-US" sz="1600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762677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10 –13 </a:t>
            </a:r>
            <a:r>
              <a:rPr lang="en-US" sz="3200" dirty="0" smtClean="0"/>
              <a:t>~ Another defense</a:t>
            </a:r>
            <a:endParaRPr lang="en-US" sz="3200" dirty="0">
              <a:latin typeface="Magneto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5" grpId="0"/>
      <p:bldP spid="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“God doesn't comfort us to make us comfortable, but to make us comforters.” 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392993" cy="6148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z="1600" spc="1000" dirty="0" smtClean="0">
                <a:solidFill>
                  <a:srgbClr val="000000"/>
                </a:solidFill>
                <a:latin typeface="Arial Black" pitchFamily="34" charset="0"/>
              </a:rPr>
              <a:t>2 CORINTHIANS</a:t>
            </a:r>
            <a:endParaRPr lang="en-US" sz="1600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John Henry Jowett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500" tmFilter="0,0; .5, 0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Necessity</a:t>
            </a:r>
            <a:r>
              <a:rPr lang="en-US" sz="3200" dirty="0" smtClean="0"/>
              <a:t> ~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anagk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ē</a:t>
            </a:r>
            <a:r>
              <a:rPr lang="en-US" sz="3200" dirty="0" smtClean="0"/>
              <a:t> – </a:t>
            </a:r>
            <a:r>
              <a:rPr lang="en-US" sz="3200" i="1" dirty="0" smtClean="0"/>
              <a:t>calamity, distress, straits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392993" cy="61488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z="1600" spc="1000" dirty="0" smtClean="0">
                <a:solidFill>
                  <a:srgbClr val="000000"/>
                </a:solidFill>
                <a:latin typeface="Arial Black" pitchFamily="34" charset="0"/>
              </a:rPr>
              <a:t>2 CORINTHIANS</a:t>
            </a:r>
            <a:endParaRPr lang="en-US" sz="1600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theme/theme1.xml><?xml version="1.0" encoding="utf-8"?>
<a:theme xmlns:a="http://schemas.openxmlformats.org/drawingml/2006/main" name="Route_66">
  <a:themeElements>
    <a:clrScheme name="Route 66">
      <a:dk1>
        <a:srgbClr val="FFFFFF"/>
      </a:dk1>
      <a:lt1>
        <a:srgbClr val="FFC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oute 66">
      <a:majorFont>
        <a:latin typeface="Times New Roman"/>
        <a:ea typeface=""/>
        <a:cs typeface=""/>
      </a:majorFont>
      <a:minorFont>
        <a:latin typeface="Magne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smtClean="0">
            <a:latin typeface="Magneto" pitchFamily="8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Route_66</Template>
  <TotalTime>2681</TotalTime>
  <Words>158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Route_66</vt:lpstr>
      <vt:lpstr>Slide 1</vt:lpstr>
      <vt:lpstr>Slide 2</vt:lpstr>
      <vt:lpstr>Slide 3</vt:lpstr>
      <vt:lpstr>Slide 4</vt:lpstr>
      <vt:lpstr>Slide 5</vt:lpstr>
      <vt:lpstr>Slide 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105</cp:revision>
  <dcterms:created xsi:type="dcterms:W3CDTF">2009-12-26T21:35:14Z</dcterms:created>
  <dcterms:modified xsi:type="dcterms:W3CDTF">2010-01-06T21:41:53Z</dcterms:modified>
</cp:coreProperties>
</file>